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84" r:id="rId2"/>
    <p:sldId id="356" r:id="rId3"/>
    <p:sldId id="380" r:id="rId4"/>
    <p:sldId id="387" r:id="rId5"/>
    <p:sldId id="403" r:id="rId6"/>
    <p:sldId id="393" r:id="rId7"/>
    <p:sldId id="406" r:id="rId8"/>
    <p:sldId id="407" r:id="rId9"/>
    <p:sldId id="417" r:id="rId10"/>
    <p:sldId id="415" r:id="rId11"/>
    <p:sldId id="416" r:id="rId12"/>
    <p:sldId id="408" r:id="rId13"/>
    <p:sldId id="409" r:id="rId14"/>
    <p:sldId id="419" r:id="rId15"/>
    <p:sldId id="414" r:id="rId16"/>
    <p:sldId id="412" r:id="rId17"/>
    <p:sldId id="420" r:id="rId18"/>
    <p:sldId id="411" r:id="rId19"/>
    <p:sldId id="421" r:id="rId20"/>
    <p:sldId id="41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ple 2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289"/>
    <a:srgbClr val="003683"/>
    <a:srgbClr val="EF3E40"/>
    <a:srgbClr val="003F88"/>
    <a:srgbClr val="F03534"/>
    <a:srgbClr val="4478AB"/>
    <a:srgbClr val="ED3D3D"/>
    <a:srgbClr val="EE3F3E"/>
    <a:srgbClr val="FDCA02"/>
    <a:srgbClr val="003B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-946" y="-235"/>
      </p:cViewPr>
      <p:guideLst>
        <p:guide orient="horz" pos="2159"/>
        <p:guide pos="386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9" d="100"/>
          <a:sy n="59" d="100"/>
        </p:scale>
        <p:origin x="174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AC3275-9D44-403D-A9EB-A3A69884D368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83D9E9-DEB7-4D51-A02F-CCFF7D723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115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0C79F9-0E80-4B59-BFBF-922194FB6FE7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5012C-24FD-4033-9E4F-17EFABF705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68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0" y="2275826"/>
            <a:ext cx="12192000" cy="56491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762000" y="427039"/>
            <a:ext cx="10972800" cy="1143000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762000" y="1752601"/>
            <a:ext cx="10972800" cy="4525963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8" name="Slide Number Placeholder 5"/>
          <p:cNvSpPr txBox="1"/>
          <p:nvPr userDrawn="1"/>
        </p:nvSpPr>
        <p:spPr>
          <a:xfrm>
            <a:off x="8890000" y="65087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275826"/>
            <a:ext cx="12192000" cy="56491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algn="ctr"/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SEPARATOR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D2152-08A9-004F-BE32-52A9C6BDFCAD}" type="datetimeFigureOut">
              <a:rPr lang="en-US" smtClean="0"/>
              <a:pPr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023CF-B329-E444-9BAC-9F50F1C2498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java/index.htm" TargetMode="External"/><Relationship Id="rId2" Type="http://schemas.openxmlformats.org/officeDocument/2006/relationships/hyperlink" Target="https://en.wikipedia.org/wiki/Pong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wedge/>
      </p:transition>
    </mc:Choice>
    <mc:Fallback xmlns="">
      <p:transition>
        <p:wedg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</a:t>
            </a:r>
            <a:r>
              <a:rPr lang="en-US" b="1" dirty="0" smtClean="0"/>
              <a:t>ethodology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draw a window and its edges in </a:t>
            </a:r>
            <a:r>
              <a:rPr lang="en-US" sz="2800" dirty="0" err="1" smtClean="0"/>
              <a:t>x,y</a:t>
            </a:r>
            <a:r>
              <a:rPr lang="en-US" sz="2800" dirty="0" smtClean="0"/>
              <a:t> coordinate system</a:t>
            </a:r>
          </a:p>
          <a:p>
            <a:r>
              <a:rPr lang="en-US" sz="2800" dirty="0" smtClean="0"/>
              <a:t>Make </a:t>
            </a:r>
            <a:r>
              <a:rPr lang="en-US" sz="2800" dirty="0"/>
              <a:t>a ball and move it in x and y direction.</a:t>
            </a:r>
          </a:p>
          <a:p>
            <a:r>
              <a:rPr lang="en-US" sz="2800" dirty="0"/>
              <a:t>Stop passing the ball from bottom and top of the window.</a:t>
            </a:r>
          </a:p>
          <a:p>
            <a:r>
              <a:rPr lang="en-US" sz="2800" dirty="0"/>
              <a:t>Make two paddles and move them through the keyboard input in y direction.</a:t>
            </a:r>
          </a:p>
          <a:p>
            <a:r>
              <a:rPr lang="en-US" sz="2800" dirty="0"/>
              <a:t>Ball bounce when it collide with any of the paddle.</a:t>
            </a:r>
          </a:p>
          <a:p>
            <a:r>
              <a:rPr lang="en-US" sz="2800" dirty="0"/>
              <a:t>Ball start moving again from center when it passes out of the window from left and right side and increase the score.</a:t>
            </a:r>
          </a:p>
          <a:p>
            <a:endParaRPr lang="en-US" sz="2800" dirty="0" smtClean="0"/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2785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Project status</a:t>
            </a:r>
            <a:endParaRPr lang="en-IN" b="1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1831362"/>
            <a:ext cx="4663441" cy="4268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570617" y="2155371"/>
            <a:ext cx="4611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Computer graphics window</a:t>
            </a:r>
            <a:endParaRPr lang="en-IN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766560" y="3082834"/>
            <a:ext cx="4415246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dirty="0" smtClean="0"/>
              <a:t>Size of the window.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smtClean="0"/>
              <a:t>Background color of the window.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smtClean="0"/>
              <a:t>Prevent the ball from going up and down side of the window.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smtClean="0"/>
              <a:t>Show score on the window.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 smtClean="0"/>
              <a:t>To increase the score when the ball is passed from the right and left side of the window.</a:t>
            </a:r>
          </a:p>
          <a:p>
            <a:pPr marL="342900" indent="-342900">
              <a:buFont typeface="Wingdings" pitchFamily="2" charset="2"/>
              <a:buChar char="§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6702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Ball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sz="8000" dirty="0" smtClean="0"/>
              <a:t>Class: Ball</a:t>
            </a:r>
          </a:p>
          <a:p>
            <a:pPr>
              <a:buFont typeface="Arial" pitchFamily="34" charset="0"/>
              <a:buChar char="•"/>
            </a:pPr>
            <a:r>
              <a:rPr lang="en-US" sz="5000" dirty="0" smtClean="0"/>
              <a:t>Display a ball .</a:t>
            </a:r>
          </a:p>
          <a:p>
            <a:pPr>
              <a:buFont typeface="Arial" pitchFamily="34" charset="0"/>
              <a:buChar char="•"/>
            </a:pPr>
            <a:r>
              <a:rPr lang="en-US" sz="5000" dirty="0" smtClean="0"/>
              <a:t>Move the ball in </a:t>
            </a:r>
            <a:r>
              <a:rPr lang="en-US" sz="5000" dirty="0" err="1" smtClean="0"/>
              <a:t>x,y</a:t>
            </a:r>
            <a:r>
              <a:rPr lang="en-US" sz="5000" dirty="0" smtClean="0"/>
              <a:t> direction in the window.</a:t>
            </a:r>
          </a:p>
          <a:p>
            <a:pPr>
              <a:buFont typeface="Arial" pitchFamily="34" charset="0"/>
              <a:buChar char="•"/>
            </a:pPr>
            <a:r>
              <a:rPr lang="en-US" sz="5000" dirty="0" smtClean="0"/>
              <a:t>Collision detection between the paddle and ball.</a:t>
            </a:r>
          </a:p>
          <a:p>
            <a:pPr>
              <a:buFont typeface="Arial" pitchFamily="34" charset="0"/>
              <a:buChar char="•"/>
            </a:pPr>
            <a:r>
              <a:rPr lang="en-US" sz="5000" dirty="0" smtClean="0"/>
              <a:t> </a:t>
            </a:r>
            <a:r>
              <a:rPr lang="en-US" sz="5000" dirty="0"/>
              <a:t>B</a:t>
            </a:r>
            <a:r>
              <a:rPr lang="en-US" sz="5000" dirty="0" smtClean="0"/>
              <a:t>all </a:t>
            </a:r>
            <a:r>
              <a:rPr lang="en-US" sz="5000" dirty="0"/>
              <a:t>b</a:t>
            </a:r>
            <a:r>
              <a:rPr lang="en-US" sz="5000" dirty="0" smtClean="0"/>
              <a:t>ounce by 90 degree.</a:t>
            </a:r>
          </a:p>
          <a:p>
            <a:pPr>
              <a:buFont typeface="Arial" pitchFamily="34" charset="0"/>
              <a:buChar char="•"/>
            </a:pPr>
            <a:r>
              <a:rPr lang="en-US" sz="5000" dirty="0" smtClean="0"/>
              <a:t>Whenever ball passes from right side or left side of the window</a:t>
            </a:r>
          </a:p>
          <a:p>
            <a:pPr marL="0" indent="0">
              <a:buNone/>
            </a:pPr>
            <a:r>
              <a:rPr lang="en-US" sz="5000" dirty="0" smtClean="0"/>
              <a:t>         Increase the score and placed the ball again at the center.</a:t>
            </a:r>
          </a:p>
          <a:p>
            <a:pPr>
              <a:buFont typeface="Arial" pitchFamily="34" charset="0"/>
              <a:buChar char="•"/>
            </a:pPr>
            <a:endParaRPr lang="en-US" sz="5000" dirty="0" smtClean="0"/>
          </a:p>
          <a:p>
            <a:pPr>
              <a:buFont typeface="Arial" pitchFamily="34" charset="0"/>
              <a:buChar char="•"/>
            </a:pPr>
            <a:endParaRPr lang="en-US" sz="4200" dirty="0" smtClean="0"/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         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               </a:t>
            </a:r>
          </a:p>
          <a:p>
            <a:pPr>
              <a:buFont typeface="Wingdings" pitchFamily="2" charset="2"/>
              <a:buChar char="Ø"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                                                                                                                                                                                   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7896496" y="1523956"/>
            <a:ext cx="3226526" cy="2756263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8420461" y="1752601"/>
            <a:ext cx="2116183" cy="1998616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/>
          <p:cNvSpPr/>
          <p:nvPr/>
        </p:nvSpPr>
        <p:spPr>
          <a:xfrm>
            <a:off x="9486899" y="2729049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9731828" y="3131458"/>
            <a:ext cx="2181497" cy="4571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9509759" y="2774768"/>
            <a:ext cx="248194" cy="99930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633856" y="2729049"/>
            <a:ext cx="2001883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480800" y="2479040"/>
            <a:ext cx="589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</a:t>
            </a:r>
            <a:r>
              <a:rPr lang="en-US" sz="1200" dirty="0" err="1" smtClean="0"/>
              <a:t>x,y</a:t>
            </a:r>
            <a:r>
              <a:rPr lang="en-US" sz="1200" dirty="0" smtClean="0"/>
              <a:t>)</a:t>
            </a:r>
            <a:endParaRPr lang="en-IN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11913325" y="2976880"/>
            <a:ext cx="15675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1089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paddle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/>
              <a:t>Class : Paddle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Make two paddles. One at right side of the window and another at left side.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Move the paddle from the keyboard input.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Stop the paddle from going out of the window.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Collision detection between paddle and the ball.</a:t>
            </a:r>
          </a:p>
          <a:p>
            <a:pPr>
              <a:buFont typeface="Courier New" pitchFamily="49" charset="0"/>
              <a:buChar char="o"/>
            </a:pPr>
            <a:endParaRPr lang="en-IN" dirty="0"/>
          </a:p>
        </p:txBody>
      </p:sp>
      <p:sp>
        <p:nvSpPr>
          <p:cNvPr id="4" name="Rounded Rectangle 3"/>
          <p:cNvSpPr/>
          <p:nvPr/>
        </p:nvSpPr>
        <p:spPr>
          <a:xfrm>
            <a:off x="9039497" y="1397726"/>
            <a:ext cx="1332412" cy="462425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9588137" y="3709851"/>
            <a:ext cx="117566" cy="45719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593977" y="1397726"/>
            <a:ext cx="39189" cy="4624251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895806" y="1084217"/>
            <a:ext cx="1476103" cy="1306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588137" y="627017"/>
            <a:ext cx="235132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</a:t>
            </a:r>
            <a:endParaRPr lang="en-IN" dirty="0"/>
          </a:p>
        </p:txBody>
      </p:sp>
      <p:sp>
        <p:nvSpPr>
          <p:cNvPr id="16" name="TextBox 15"/>
          <p:cNvSpPr txBox="1"/>
          <p:nvPr/>
        </p:nvSpPr>
        <p:spPr>
          <a:xfrm>
            <a:off x="9313817" y="3017520"/>
            <a:ext cx="1058092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(x, y)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36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Experimentation </a:t>
            </a:r>
            <a:endParaRPr lang="en-IN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631" y="1320800"/>
            <a:ext cx="3750689" cy="252984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320" y="1239521"/>
            <a:ext cx="3312160" cy="26111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840" y="3982720"/>
            <a:ext cx="3291840" cy="26047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311" y="3764281"/>
            <a:ext cx="3618609" cy="27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432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 And Discussion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Earlier glitches in the game.</a:t>
            </a:r>
          </a:p>
          <a:p>
            <a:pPr marL="971550" lvl="1" indent="-571500">
              <a:buAutoNum type="romanUcPeriod"/>
            </a:pPr>
            <a:r>
              <a:rPr lang="en-IN" dirty="0" smtClean="0"/>
              <a:t>With angle</a:t>
            </a:r>
          </a:p>
          <a:p>
            <a:pPr marL="971550" lvl="1" indent="-571500">
              <a:buAutoNum type="romanUcPeriod"/>
            </a:pPr>
            <a:r>
              <a:rPr lang="en-IN" dirty="0" smtClean="0"/>
              <a:t>Display of the score</a:t>
            </a:r>
          </a:p>
          <a:p>
            <a:pPr marL="971550" lvl="1" indent="-571500">
              <a:buAutoNum type="romanUcPeriod"/>
            </a:pPr>
            <a:r>
              <a:rPr lang="en-IN" dirty="0" smtClean="0"/>
              <a:t>With paddle.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037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 Scope and Application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</a:t>
            </a:r>
            <a:r>
              <a:rPr lang="en-US" dirty="0"/>
              <a:t>be used as an AI for single player </a:t>
            </a:r>
            <a:r>
              <a:rPr lang="en-US" dirty="0" smtClean="0"/>
              <a:t>game.</a:t>
            </a:r>
            <a:endParaRPr lang="en-US" dirty="0"/>
          </a:p>
          <a:p>
            <a:r>
              <a:rPr lang="en-US" dirty="0" smtClean="0"/>
              <a:t>Multiplayer </a:t>
            </a:r>
            <a:r>
              <a:rPr lang="en-US" dirty="0"/>
              <a:t>(online platform</a:t>
            </a:r>
            <a:r>
              <a:rPr lang="en-US" dirty="0" smtClean="0"/>
              <a:t>).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/>
              <a:t>We also wanted a way to record wins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and </a:t>
            </a:r>
            <a:r>
              <a:rPr lang="en-US" dirty="0"/>
              <a:t>losses over </a:t>
            </a:r>
            <a:r>
              <a:rPr lang="en-US" dirty="0" smtClean="0"/>
              <a:t>time.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206" y="2441161"/>
            <a:ext cx="3448594" cy="3213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5659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 Limitations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Capable of playing </a:t>
            </a:r>
            <a:r>
              <a:rPr lang="en-IN" dirty="0" err="1" smtClean="0"/>
              <a:t>ping-pong</a:t>
            </a:r>
            <a:r>
              <a:rPr lang="en-IN" dirty="0" smtClean="0"/>
              <a:t> </a:t>
            </a:r>
            <a:r>
              <a:rPr lang="en-IN" dirty="0" smtClean="0"/>
              <a:t>against </a:t>
            </a:r>
            <a:r>
              <a:rPr lang="en-IN" dirty="0" smtClean="0"/>
              <a:t>human opponent using a AI.</a:t>
            </a:r>
          </a:p>
          <a:p>
            <a:r>
              <a:rPr lang="en-IN" dirty="0" smtClean="0"/>
              <a:t>After missing </a:t>
            </a:r>
            <a:r>
              <a:rPr lang="en-IN" dirty="0" err="1" smtClean="0"/>
              <a:t>ball,it</a:t>
            </a:r>
            <a:r>
              <a:rPr lang="en-IN" dirty="0" smtClean="0"/>
              <a:t> starts from that point from where the last time ball was missed.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397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Kathy Sierra, Bert Bates . (2003) . Head first java . O'Reilly </a:t>
            </a:r>
            <a:r>
              <a:rPr lang="en-US" dirty="0" smtClean="0"/>
              <a:t>Media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SOMASHEKARA , M. T., GURU, D. S., MANJUNATHA . (2017) . Object Oriented Programming with Java . </a:t>
            </a:r>
            <a:r>
              <a:rPr lang="en-US" dirty="0" err="1"/>
              <a:t>Somashekara</a:t>
            </a:r>
            <a:r>
              <a:rPr lang="en-US" dirty="0"/>
              <a:t> </a:t>
            </a:r>
            <a:r>
              <a:rPr lang="en-US" dirty="0" smtClean="0"/>
              <a:t>media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Bellis</a:t>
            </a:r>
            <a:r>
              <a:rPr lang="en-US" dirty="0"/>
              <a:t> M., Atari: History of the entertaining Atari video system </a:t>
            </a:r>
            <a:r>
              <a:rPr lang="en-US" dirty="0" err="1"/>
              <a:t>andgame</a:t>
            </a:r>
            <a:r>
              <a:rPr lang="en-US" dirty="0"/>
              <a:t> computer, April (2017</a:t>
            </a:r>
            <a:r>
              <a:rPr lang="en-US" dirty="0" smtClean="0"/>
              <a:t>)</a:t>
            </a:r>
          </a:p>
          <a:p>
            <a:r>
              <a:rPr lang="en-IN" dirty="0" smtClean="0">
                <a:hlinkClick r:id="rId2"/>
              </a:rPr>
              <a:t>https://en.wikipedia.org/wiki/Pong</a:t>
            </a:r>
            <a:endParaRPr lang="en-IN" dirty="0" smtClean="0"/>
          </a:p>
          <a:p>
            <a:r>
              <a:rPr lang="en-IN" dirty="0" smtClean="0">
                <a:hlinkClick r:id="rId3"/>
              </a:rPr>
              <a:t>https://www.tutorialspoint.com/java/index.htm</a:t>
            </a:r>
            <a:endParaRPr lang="en-IN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4493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UDIT\OneDrive\Desktop\image\0a8e9d63-8431-4462-8c81-7bad074e6066.jp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702546" y="1752600"/>
            <a:ext cx="5091708" cy="45259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0800000" flipV="1">
            <a:off x="-169333" y="599168"/>
            <a:ext cx="12192000" cy="1181100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solidFill>
                  <a:schemeClr val="tx1"/>
                </a:solidFill>
              </a:rPr>
              <a:t/>
            </a:r>
            <a:br>
              <a:rPr lang="en-US" b="1" u="sng" dirty="0">
                <a:solidFill>
                  <a:schemeClr val="tx1"/>
                </a:solidFill>
              </a:rPr>
            </a:br>
            <a:r>
              <a:rPr lang="en-US" sz="4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Minor Project – I</a:t>
            </a:r>
            <a:br>
              <a:rPr lang="en-US" sz="4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4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Title: Ping pong 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0" y="5550947"/>
            <a:ext cx="6096000" cy="7067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b="1" u="sng" dirty="0"/>
              <a:t>Under the guidance of</a:t>
            </a:r>
            <a:endParaRPr lang="en-US" sz="2000" dirty="0"/>
          </a:p>
          <a:p>
            <a:pPr algn="ctr"/>
            <a:r>
              <a:rPr lang="en-US" sz="2000" b="1" u="sng" dirty="0"/>
              <a:t>Mr. </a:t>
            </a:r>
            <a:r>
              <a:rPr lang="en-US" sz="2000" b="1" u="sng" dirty="0" err="1"/>
              <a:t>Bikram</a:t>
            </a:r>
            <a:r>
              <a:rPr lang="en-US" sz="2000" b="1" u="sng" dirty="0"/>
              <a:t> </a:t>
            </a:r>
            <a:r>
              <a:rPr lang="en-US" sz="2000" b="1" u="sng" dirty="0" err="1"/>
              <a:t>Pratim</a:t>
            </a:r>
            <a:r>
              <a:rPr lang="en-US" sz="2000" b="1" u="sng" dirty="0"/>
              <a:t> </a:t>
            </a:r>
            <a:r>
              <a:rPr lang="en-US" sz="2000" b="1" u="sng" dirty="0" err="1" smtClean="0"/>
              <a:t>Bhuyan</a:t>
            </a:r>
            <a:endParaRPr lang="en-US" sz="2000" u="sng" dirty="0"/>
          </a:p>
        </p:txBody>
      </p:sp>
      <p:graphicFrame>
        <p:nvGraphicFramePr>
          <p:cNvPr id="5" name="Table 4"/>
          <p:cNvGraphicFramePr/>
          <p:nvPr/>
        </p:nvGraphicFramePr>
        <p:xfrm>
          <a:off x="2166620" y="2476500"/>
          <a:ext cx="8531860" cy="2301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965"/>
                <a:gridCol w="2132965"/>
                <a:gridCol w="2132965"/>
                <a:gridCol w="2132965"/>
              </a:tblGrid>
              <a:tr h="4603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Member’s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Roll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SAP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Branch</a:t>
                      </a:r>
                    </a:p>
                  </a:txBody>
                  <a:tcPr/>
                </a:tc>
              </a:tr>
              <a:tr h="4603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Udit Kumar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R134219125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500077853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CSE-CSF</a:t>
                      </a:r>
                    </a:p>
                  </a:txBody>
                  <a:tcPr/>
                </a:tc>
              </a:tr>
              <a:tr h="4603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 Sumeet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R134219120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500077762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900">
                          <a:sym typeface="+mn-ea"/>
                        </a:rPr>
                        <a:t>CSE-CSF </a:t>
                      </a:r>
                      <a:endParaRPr lang="en-US"/>
                    </a:p>
                  </a:txBody>
                  <a:tcPr/>
                </a:tc>
              </a:tr>
              <a:tr h="4603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Shivani Saran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R134219018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500075219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CSE-BAO</a:t>
                      </a:r>
                    </a:p>
                  </a:txBody>
                  <a:tcPr/>
                </a:tc>
              </a:tr>
              <a:tr h="4603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Utkarsh Sharma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R134219028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500077646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CSE-BAO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05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70355"/>
            <a:ext cx="7786370" cy="4708525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n-US" sz="2400" b="1" dirty="0" smtClean="0"/>
              <a:t>1. Introduction</a:t>
            </a:r>
            <a:endParaRPr lang="en-US" sz="2400" b="1" dirty="0"/>
          </a:p>
          <a:p>
            <a:pPr algn="just">
              <a:buNone/>
            </a:pPr>
            <a:r>
              <a:rPr lang="en-US" sz="2400" b="1" dirty="0" smtClean="0"/>
              <a:t>2.  Motivation</a:t>
            </a:r>
            <a:endParaRPr lang="en-US" sz="2400" b="1" dirty="0"/>
          </a:p>
          <a:p>
            <a:pPr algn="just">
              <a:buNone/>
            </a:pPr>
            <a:r>
              <a:rPr lang="en-IN" sz="2400" b="1" dirty="0" smtClean="0"/>
              <a:t>3.  Literature </a:t>
            </a:r>
            <a:r>
              <a:rPr lang="en-IN" sz="2400" b="1" dirty="0"/>
              <a:t>Review</a:t>
            </a:r>
            <a:endParaRPr lang="en-US" sz="2400" b="1" dirty="0"/>
          </a:p>
          <a:p>
            <a:pPr algn="just">
              <a:buNone/>
            </a:pPr>
            <a:r>
              <a:rPr lang="en-US" sz="2400" b="1" dirty="0" smtClean="0"/>
              <a:t>4.  Problem </a:t>
            </a:r>
            <a:r>
              <a:rPr lang="en-US" sz="2400" b="1" dirty="0"/>
              <a:t>Statement</a:t>
            </a:r>
          </a:p>
          <a:p>
            <a:pPr algn="just">
              <a:buNone/>
            </a:pPr>
            <a:r>
              <a:rPr lang="en-US" sz="2400" b="1" dirty="0" smtClean="0"/>
              <a:t>5.  Objective</a:t>
            </a:r>
          </a:p>
          <a:p>
            <a:pPr algn="just">
              <a:buNone/>
            </a:pPr>
            <a:r>
              <a:rPr lang="en-US" sz="2400" b="1" dirty="0" smtClean="0"/>
              <a:t>6.  Flow Chart</a:t>
            </a:r>
          </a:p>
          <a:p>
            <a:pPr algn="just">
              <a:buNone/>
            </a:pPr>
            <a:r>
              <a:rPr lang="en-US" sz="2400" b="1" dirty="0" smtClean="0"/>
              <a:t>7.  Methodology</a:t>
            </a:r>
          </a:p>
          <a:p>
            <a:pPr algn="just">
              <a:buNone/>
            </a:pPr>
            <a:r>
              <a:rPr lang="en-US" sz="2400" b="1" dirty="0" smtClean="0"/>
              <a:t>8.  Status of the project</a:t>
            </a:r>
          </a:p>
          <a:p>
            <a:pPr algn="just">
              <a:buNone/>
            </a:pPr>
            <a:r>
              <a:rPr lang="en-US" sz="2400" b="1" dirty="0"/>
              <a:t> </a:t>
            </a:r>
            <a:r>
              <a:rPr lang="en-US" sz="2400" b="1" dirty="0" smtClean="0"/>
              <a:t>    8.1  ball</a:t>
            </a:r>
          </a:p>
          <a:p>
            <a:pPr algn="just">
              <a:buNone/>
            </a:pPr>
            <a:r>
              <a:rPr lang="en-US" sz="2400" b="1" dirty="0"/>
              <a:t> </a:t>
            </a:r>
            <a:r>
              <a:rPr lang="en-US" sz="2400" b="1" dirty="0" smtClean="0"/>
              <a:t>    8.2  paddle</a:t>
            </a:r>
          </a:p>
          <a:p>
            <a:pPr algn="just">
              <a:buNone/>
            </a:pPr>
            <a:r>
              <a:rPr lang="en-US" sz="2400" b="1" dirty="0" smtClean="0"/>
              <a:t>9.  Pseudo Code</a:t>
            </a:r>
          </a:p>
          <a:p>
            <a:pPr algn="just">
              <a:buNone/>
            </a:pPr>
            <a:r>
              <a:rPr lang="en-US" sz="2400" b="1" dirty="0" smtClean="0"/>
              <a:t>10. Experimentation</a:t>
            </a:r>
          </a:p>
          <a:p>
            <a:pPr algn="just">
              <a:buNone/>
            </a:pPr>
            <a:r>
              <a:rPr lang="en-US" sz="2400" b="1" dirty="0" smtClean="0"/>
              <a:t>11. Result </a:t>
            </a:r>
            <a:r>
              <a:rPr lang="en-US" sz="2400" b="1" dirty="0"/>
              <a:t>and Discussion</a:t>
            </a:r>
          </a:p>
          <a:p>
            <a:pPr algn="just">
              <a:buNone/>
            </a:pPr>
            <a:r>
              <a:rPr lang="en-US" sz="2400" b="1" dirty="0" smtClean="0"/>
              <a:t>12. Conclusion </a:t>
            </a:r>
            <a:r>
              <a:rPr lang="en-US" sz="2400" b="1" dirty="0"/>
              <a:t>and future </a:t>
            </a:r>
            <a:r>
              <a:rPr lang="en-US" sz="2400" b="1" dirty="0" smtClean="0"/>
              <a:t>scope</a:t>
            </a:r>
          </a:p>
          <a:p>
            <a:pPr algn="just">
              <a:buNone/>
            </a:pPr>
            <a:r>
              <a:rPr lang="en-US" sz="2400" b="1" dirty="0" smtClean="0"/>
              <a:t>13. limitations        </a:t>
            </a:r>
            <a:endParaRPr lang="en-US" sz="2400" b="1" dirty="0"/>
          </a:p>
          <a:p>
            <a:pPr algn="just">
              <a:buNone/>
            </a:pPr>
            <a:r>
              <a:rPr lang="en-US" sz="2400" b="1" dirty="0" smtClean="0"/>
              <a:t>14. References </a:t>
            </a:r>
            <a:r>
              <a:rPr lang="en-US" sz="2400" dirty="0" smtClean="0"/>
              <a:t> 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9670" y="614680"/>
            <a:ext cx="9853295" cy="750570"/>
          </a:xfrm>
        </p:spPr>
        <p:txBody>
          <a:bodyPr>
            <a:normAutofit/>
          </a:bodyPr>
          <a:lstStyle/>
          <a:p>
            <a:r>
              <a:rPr lang="en-US" sz="3555" b="1">
                <a:solidFill>
                  <a:schemeClr val="tx1"/>
                </a:solidFill>
              </a:rPr>
              <a:t>Introduction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100" y="1769110"/>
            <a:ext cx="9030335" cy="4298315"/>
          </a:xfrm>
        </p:spPr>
        <p:txBody>
          <a:bodyPr>
            <a:normAutofit/>
          </a:bodyPr>
          <a:lstStyle/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Ping pong is one of the oldest video game.</a:t>
            </a:r>
          </a:p>
          <a:p>
            <a:pPr>
              <a:buFont typeface="Wingdings" panose="05000000000000000000" charset="0"/>
              <a:buChar char="§"/>
            </a:pPr>
            <a:endParaRPr lang="en-US" sz="2000">
              <a:sym typeface="+mn-ea"/>
            </a:endParaRPr>
          </a:p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It was created by Nolan Bushnell and Ted Dabney </a:t>
            </a:r>
          </a:p>
          <a:p>
            <a:pPr>
              <a:buFont typeface="Wingdings" panose="05000000000000000000" charset="0"/>
              <a:buChar char="§"/>
            </a:pPr>
            <a:endParaRPr lang="en-US" sz="2000">
              <a:sym typeface="+mn-ea"/>
            </a:endParaRPr>
          </a:p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Nolan Bushnell took inspiration for pong from a table tennis game.</a:t>
            </a:r>
          </a:p>
          <a:p>
            <a:pPr>
              <a:buFont typeface="Wingdings" panose="05000000000000000000" charset="0"/>
              <a:buChar char="§"/>
            </a:pPr>
            <a:endParaRPr lang="en-US" sz="2000">
              <a:sym typeface="+mn-ea"/>
            </a:endParaRPr>
          </a:p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A pong game consists of two paddles and a ball.</a:t>
            </a:r>
          </a:p>
          <a:p>
            <a:pPr>
              <a:buFont typeface="Wingdings" panose="05000000000000000000" charset="0"/>
              <a:buChar char="§"/>
            </a:pPr>
            <a:endParaRPr lang="en-US" sz="2000">
              <a:sym typeface="+mn-ea"/>
            </a:endParaRPr>
          </a:p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The player has to make sure that he hits the ball with the paddle without missing it to score points.</a:t>
            </a:r>
          </a:p>
          <a:p>
            <a:pPr>
              <a:buFont typeface="Wingdings" panose="05000000000000000000" charset="0"/>
              <a:buChar char="§"/>
            </a:pPr>
            <a:endParaRPr 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ym typeface="+mn-ea"/>
              </a:rPr>
              <a:t>Motivation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63600" y="1487171"/>
            <a:ext cx="10972800" cy="4525963"/>
          </a:xfrm>
        </p:spPr>
        <p:txBody>
          <a:bodyPr>
            <a:normAutofit fontScale="75000" lnSpcReduction="20000"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3335"/>
              <a:t>This project has three primary motivations:</a:t>
            </a:r>
            <a:r>
              <a:rPr lang="en-US" sz="4000"/>
              <a:t> </a:t>
            </a:r>
          </a:p>
          <a:p>
            <a:pPr marL="0" indent="0">
              <a:buNone/>
            </a:pPr>
            <a:endParaRPr lang="en-US" sz="4000"/>
          </a:p>
          <a:p>
            <a:pPr>
              <a:buFont typeface="Wingdings" panose="05000000000000000000" charset="0"/>
              <a:buChar char="§"/>
            </a:pPr>
            <a:r>
              <a:rPr lang="en-US" sz="3335"/>
              <a:t>To come up with a realistic Ping Pong game experience. </a:t>
            </a:r>
          </a:p>
          <a:p>
            <a:pPr marL="0" indent="0">
              <a:buFont typeface="Wingdings" panose="05000000000000000000" charset="0"/>
              <a:buNone/>
            </a:pPr>
            <a:endParaRPr lang="en-US" sz="3335"/>
          </a:p>
          <a:p>
            <a:pPr>
              <a:buFont typeface="Wingdings" panose="05000000000000000000" charset="0"/>
              <a:buChar char="§"/>
            </a:pPr>
            <a:r>
              <a:rPr lang="en-US" sz="3335"/>
              <a:t>To enhance our coding skills.</a:t>
            </a:r>
          </a:p>
          <a:p>
            <a:pPr>
              <a:buFont typeface="Wingdings" panose="05000000000000000000" charset="0"/>
              <a:buChar char="§"/>
            </a:pPr>
            <a:endParaRPr lang="en-US" sz="3335"/>
          </a:p>
          <a:p>
            <a:pPr>
              <a:buFont typeface="Wingdings" panose="05000000000000000000" charset="0"/>
              <a:buChar char="§"/>
            </a:pPr>
            <a:r>
              <a:rPr lang="en-US" sz="3335"/>
              <a:t>To develop our communication skills and group working skills.</a:t>
            </a:r>
          </a:p>
          <a:p>
            <a:pPr>
              <a:buFont typeface="Wingdings" panose="05000000000000000000" charset="0"/>
              <a:buChar char="§"/>
            </a:pPr>
            <a:endParaRPr lang="en-US" sz="2000"/>
          </a:p>
          <a:p>
            <a:pPr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30" y="905510"/>
            <a:ext cx="4657725" cy="908685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chemeClr val="tx1"/>
                </a:solidFill>
              </a:rPr>
              <a:t>Literature Review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/>
        </p:nvSpPr>
        <p:spPr>
          <a:xfrm>
            <a:off x="4469130" y="1885950"/>
            <a:ext cx="6454775" cy="3085465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charset="0"/>
              <a:buChar char="§"/>
            </a:pPr>
            <a:r>
              <a:rPr lang="en-US" sz="2000"/>
              <a:t>Ping pong was first developed by Atari company</a:t>
            </a:r>
          </a:p>
          <a:p>
            <a:pPr>
              <a:buFont typeface="Wingdings" panose="05000000000000000000" charset="0"/>
              <a:buChar char="§"/>
            </a:pPr>
            <a:r>
              <a:rPr lang="en-US" sz="2000"/>
              <a:t>It became a pioneer in arcade games.</a:t>
            </a:r>
          </a:p>
          <a:p>
            <a:pPr>
              <a:buFont typeface="Wingdings" panose="05000000000000000000" charset="0"/>
              <a:buChar char="§"/>
            </a:pPr>
            <a:r>
              <a:rPr lang="en-US" sz="2000"/>
              <a:t>Pong was a sensation for players because it successfully combined digital electronics with a TV display to create a new medium for gameplay.</a:t>
            </a:r>
            <a:r>
              <a:rPr lang="en-US" sz="2000">
                <a:sym typeface="+mn-ea"/>
              </a:rPr>
              <a:t> </a:t>
            </a:r>
          </a:p>
          <a:p>
            <a:pPr>
              <a:buFont typeface="Wingdings" panose="05000000000000000000" charset="0"/>
              <a:buChar char="§"/>
            </a:pPr>
            <a:r>
              <a:rPr lang="en-US" sz="2000">
                <a:sym typeface="+mn-ea"/>
              </a:rPr>
              <a:t>Pong set off a game revolution, overnight hit (sold 100,000 units) .</a:t>
            </a:r>
            <a:endParaRPr lang="en-US" sz="2000"/>
          </a:p>
          <a:p>
            <a:pPr>
              <a:buFont typeface="Wingdings" panose="05000000000000000000" charset="0"/>
              <a:buChar char="§"/>
            </a:pPr>
            <a:endParaRPr lang="en-US" sz="2000"/>
          </a:p>
        </p:txBody>
      </p:sp>
      <p:pic>
        <p:nvPicPr>
          <p:cNvPr id="100" name="Content Placeholder 99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005" y="2506345"/>
            <a:ext cx="3201670" cy="2784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6595" y="396240"/>
            <a:ext cx="4657725" cy="908685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4395" y="1569721"/>
            <a:ext cx="10972800" cy="4525963"/>
          </a:xfrm>
        </p:spPr>
        <p:txBody>
          <a:bodyPr>
            <a:normAutofit fontScale="95000"/>
          </a:bodyPr>
          <a:lstStyle/>
          <a:p>
            <a:r>
              <a:rPr lang="en-US" sz="2800" dirty="0"/>
              <a:t>People who are interested in gaming will be included in the target audience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 </a:t>
            </a:r>
            <a:r>
              <a:rPr lang="en-US" sz="2800" dirty="0"/>
              <a:t>By the end of this project, we will create a simple functioning pong game using java. </a:t>
            </a:r>
            <a:endParaRPr lang="en-US" sz="2800" dirty="0" smtClean="0"/>
          </a:p>
          <a:p>
            <a:r>
              <a:rPr lang="en-US" sz="2800" dirty="0" smtClean="0"/>
              <a:t>In </a:t>
            </a:r>
            <a:r>
              <a:rPr lang="en-US" sz="2800" dirty="0"/>
              <a:t>this project we’ll use </a:t>
            </a:r>
            <a:r>
              <a:rPr lang="en-US" sz="2800" dirty="0" smtClean="0"/>
              <a:t>[processing 4] </a:t>
            </a:r>
            <a:r>
              <a:rPr lang="en-US" sz="2800" dirty="0"/>
              <a:t>which is an open source IDE and it’s very simple to write our code in , which will help us implement all the needed functions and classes that are necessary to build our game.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Objective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objective is to hit the ball with paddle so that it goes to the opposite side and vise-versa . And if </a:t>
            </a:r>
            <a:r>
              <a:rPr lang="en-US" dirty="0">
                <a:sym typeface="+mn-ea"/>
              </a:rPr>
              <a:t>the opponent unable to return the ball back in this way we can score points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720" y="3631474"/>
            <a:ext cx="4598126" cy="2129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7734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Flow chart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744525"/>
            <a:ext cx="109728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</a:t>
            </a:r>
            <a:endParaRPr lang="en-IN" dirty="0"/>
          </a:p>
        </p:txBody>
      </p:sp>
      <p:sp>
        <p:nvSpPr>
          <p:cNvPr id="4" name="Oval 3"/>
          <p:cNvSpPr/>
          <p:nvPr/>
        </p:nvSpPr>
        <p:spPr>
          <a:xfrm>
            <a:off x="162560" y="1971040"/>
            <a:ext cx="1219200" cy="67056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Start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4069080" y="1838960"/>
            <a:ext cx="1874520" cy="1036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4069080" y="2186484"/>
            <a:ext cx="196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Kick of the game from center of the window </a:t>
            </a:r>
            <a:endParaRPr lang="en-IN" sz="1400" dirty="0"/>
          </a:p>
        </p:txBody>
      </p:sp>
      <p:sp>
        <p:nvSpPr>
          <p:cNvPr id="8" name="Diamond 7"/>
          <p:cNvSpPr/>
          <p:nvPr/>
        </p:nvSpPr>
        <p:spPr>
          <a:xfrm>
            <a:off x="6710680" y="1481852"/>
            <a:ext cx="2021840" cy="1717040"/>
          </a:xfrm>
          <a:prstGeom prst="diamond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7030720" y="1967131"/>
            <a:ext cx="1483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Check if the ball touches the paddle or cross the window</a:t>
            </a:r>
            <a:endParaRPr lang="en-IN" sz="12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381760" y="2372360"/>
            <a:ext cx="68072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</p:cNvCxnSpPr>
          <p:nvPr/>
        </p:nvCxnSpPr>
        <p:spPr>
          <a:xfrm flipV="1">
            <a:off x="5943600" y="2323346"/>
            <a:ext cx="767080" cy="337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9530080" y="1838960"/>
            <a:ext cx="1534160" cy="10363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ounded Rectangle 19"/>
          <p:cNvSpPr/>
          <p:nvPr/>
        </p:nvSpPr>
        <p:spPr>
          <a:xfrm>
            <a:off x="2062480" y="1971040"/>
            <a:ext cx="1005840" cy="6705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/>
          <p:cNvSpPr txBox="1"/>
          <p:nvPr/>
        </p:nvSpPr>
        <p:spPr>
          <a:xfrm>
            <a:off x="2062480" y="1971040"/>
            <a:ext cx="13512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Initialise</a:t>
            </a:r>
            <a:endParaRPr lang="en-US" sz="1400" dirty="0" smtClean="0"/>
          </a:p>
          <a:p>
            <a:r>
              <a:rPr lang="en-US" sz="1400" dirty="0" smtClean="0"/>
              <a:t> score </a:t>
            </a:r>
          </a:p>
          <a:p>
            <a:r>
              <a:rPr lang="en-US" sz="1400" dirty="0" smtClean="0"/>
              <a:t>with 0</a:t>
            </a:r>
            <a:endParaRPr lang="en-IN" sz="1400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068320" y="2306320"/>
            <a:ext cx="1000760" cy="340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530080" y="1967131"/>
            <a:ext cx="1534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Ball bounce by 90 degree</a:t>
            </a:r>
            <a:endParaRPr lang="en-IN" sz="1400" dirty="0"/>
          </a:p>
        </p:txBody>
      </p:sp>
      <p:cxnSp>
        <p:nvCxnSpPr>
          <p:cNvPr id="30" name="Straight Arrow Connector 29"/>
          <p:cNvCxnSpPr>
            <a:stCxn id="8" idx="3"/>
          </p:cNvCxnSpPr>
          <p:nvPr/>
        </p:nvCxnSpPr>
        <p:spPr>
          <a:xfrm>
            <a:off x="8732520" y="2340372"/>
            <a:ext cx="797560" cy="319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732520" y="2113280"/>
            <a:ext cx="797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touches</a:t>
            </a:r>
            <a:endParaRPr lang="en-IN" sz="1400" dirty="0"/>
          </a:p>
        </p:txBody>
      </p:sp>
      <p:sp>
        <p:nvSpPr>
          <p:cNvPr id="32" name="Rectangle 31"/>
          <p:cNvSpPr/>
          <p:nvPr/>
        </p:nvSpPr>
        <p:spPr>
          <a:xfrm>
            <a:off x="9530080" y="3637280"/>
            <a:ext cx="1534160" cy="1351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TextBox 32"/>
          <p:cNvSpPr txBox="1"/>
          <p:nvPr/>
        </p:nvSpPr>
        <p:spPr>
          <a:xfrm>
            <a:off x="9652000" y="3835866"/>
            <a:ext cx="1290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Game ends when the game window is shut down</a:t>
            </a:r>
            <a:endParaRPr lang="en-IN" sz="1400" dirty="0"/>
          </a:p>
        </p:txBody>
      </p:sp>
      <p:sp>
        <p:nvSpPr>
          <p:cNvPr id="34" name="Oval 33"/>
          <p:cNvSpPr/>
          <p:nvPr/>
        </p:nvSpPr>
        <p:spPr>
          <a:xfrm>
            <a:off x="9885680" y="5598160"/>
            <a:ext cx="944880" cy="47752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TextBox 34"/>
          <p:cNvSpPr txBox="1"/>
          <p:nvPr/>
        </p:nvSpPr>
        <p:spPr>
          <a:xfrm>
            <a:off x="10038080" y="5701119"/>
            <a:ext cx="79248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IN" dirty="0"/>
          </a:p>
        </p:txBody>
      </p:sp>
      <p:cxnSp>
        <p:nvCxnSpPr>
          <p:cNvPr id="37" name="Straight Connector 36"/>
          <p:cNvCxnSpPr>
            <a:stCxn id="32" idx="3"/>
          </p:cNvCxnSpPr>
          <p:nvPr/>
        </p:nvCxnSpPr>
        <p:spPr>
          <a:xfrm>
            <a:off x="11064240" y="4312920"/>
            <a:ext cx="56896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1623040" y="2186484"/>
            <a:ext cx="10160" cy="21264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11064240" y="2186484"/>
            <a:ext cx="558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1074400" y="2898616"/>
            <a:ext cx="660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Game continue</a:t>
            </a:r>
            <a:endParaRPr lang="en-IN" sz="1400" dirty="0"/>
          </a:p>
        </p:txBody>
      </p:sp>
      <p:sp>
        <p:nvSpPr>
          <p:cNvPr id="44" name="Rectangle 43"/>
          <p:cNvSpPr/>
          <p:nvPr/>
        </p:nvSpPr>
        <p:spPr>
          <a:xfrm>
            <a:off x="7009130" y="3856072"/>
            <a:ext cx="1432560" cy="135128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TextBox 44"/>
          <p:cNvSpPr txBox="1"/>
          <p:nvPr/>
        </p:nvSpPr>
        <p:spPr>
          <a:xfrm>
            <a:off x="7009130" y="3856072"/>
            <a:ext cx="13690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Whichever paddle misses the ball, its opponent score will be increased by 1</a:t>
            </a:r>
            <a:endParaRPr lang="en-IN" sz="1400" dirty="0"/>
          </a:p>
        </p:txBody>
      </p:sp>
      <p:cxnSp>
        <p:nvCxnSpPr>
          <p:cNvPr id="47" name="Straight Arrow Connector 46"/>
          <p:cNvCxnSpPr>
            <a:stCxn id="8" idx="2"/>
            <a:endCxn id="44" idx="0"/>
          </p:cNvCxnSpPr>
          <p:nvPr/>
        </p:nvCxnSpPr>
        <p:spPr>
          <a:xfrm>
            <a:off x="7721600" y="3198892"/>
            <a:ext cx="3810" cy="657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4" idx="1"/>
          </p:cNvCxnSpPr>
          <p:nvPr/>
        </p:nvCxnSpPr>
        <p:spPr>
          <a:xfrm flipH="1">
            <a:off x="5027930" y="4531712"/>
            <a:ext cx="1981200" cy="404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endCxn id="6" idx="2"/>
          </p:cNvCxnSpPr>
          <p:nvPr/>
        </p:nvCxnSpPr>
        <p:spPr>
          <a:xfrm flipH="1" flipV="1">
            <a:off x="5006340" y="2875280"/>
            <a:ext cx="43180" cy="16362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896100" y="3265872"/>
            <a:ext cx="1127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Cross the border</a:t>
            </a:r>
            <a:endParaRPr lang="en-IN" sz="1400" dirty="0"/>
          </a:p>
        </p:txBody>
      </p:sp>
      <p:cxnSp>
        <p:nvCxnSpPr>
          <p:cNvPr id="65" name="Straight Arrow Connector 64"/>
          <p:cNvCxnSpPr>
            <a:stCxn id="15" idx="2"/>
            <a:endCxn id="32" idx="0"/>
          </p:cNvCxnSpPr>
          <p:nvPr/>
        </p:nvCxnSpPr>
        <p:spPr>
          <a:xfrm>
            <a:off x="10297160" y="2875280"/>
            <a:ext cx="0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32" idx="2"/>
          </p:cNvCxnSpPr>
          <p:nvPr/>
        </p:nvCxnSpPr>
        <p:spPr>
          <a:xfrm>
            <a:off x="10297160" y="4988560"/>
            <a:ext cx="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91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</TotalTime>
  <Words>778</Words>
  <Application>Microsoft Office PowerPoint</Application>
  <PresentationFormat>Custom</PresentationFormat>
  <Paragraphs>156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 Minor Project – I  Project Title: Ping pong </vt:lpstr>
      <vt:lpstr>CONTENTS</vt:lpstr>
      <vt:lpstr>Introduction</vt:lpstr>
      <vt:lpstr>Motivation</vt:lpstr>
      <vt:lpstr>Literature Review</vt:lpstr>
      <vt:lpstr>PROBLEM STATEMENT</vt:lpstr>
      <vt:lpstr>Objective</vt:lpstr>
      <vt:lpstr>Flow chart</vt:lpstr>
      <vt:lpstr>Methodology</vt:lpstr>
      <vt:lpstr>Project status</vt:lpstr>
      <vt:lpstr>Ball </vt:lpstr>
      <vt:lpstr>paddle</vt:lpstr>
      <vt:lpstr>Experimentation </vt:lpstr>
      <vt:lpstr>Result And Discussion</vt:lpstr>
      <vt:lpstr>Future Scope and Application</vt:lpstr>
      <vt:lpstr> Limitations 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Strengthen the embankments</dc:title>
  <dc:creator>shivani saran</dc:creator>
  <cp:lastModifiedBy>asus</cp:lastModifiedBy>
  <cp:revision>725</cp:revision>
  <cp:lastPrinted>2017-08-16T11:40:00Z</cp:lastPrinted>
  <dcterms:created xsi:type="dcterms:W3CDTF">2017-08-14T08:34:00Z</dcterms:created>
  <dcterms:modified xsi:type="dcterms:W3CDTF">2022-09-26T07:02:43Z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B5729BF261434944977574EF7C8768D6</vt:lpwstr>
  </property>
  <property fmtid="{D5CDD505-2E9C-101B-9397-08002B2CF9AE}" pid="3" name="KSOProductBuildVer">
    <vt:lpwstr>1033-11.2.0.10323</vt:lpwstr>
  </property>
</Properties>
</file>

<file path=docProps/thumbnail.jpeg>
</file>